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57" r:id="rId6"/>
    <p:sldId id="266" r:id="rId7"/>
    <p:sldId id="274" r:id="rId8"/>
    <p:sldId id="268" r:id="rId9"/>
    <p:sldId id="285" r:id="rId10"/>
    <p:sldId id="283" r:id="rId11"/>
    <p:sldId id="278" r:id="rId12"/>
    <p:sldId id="261" r:id="rId13"/>
    <p:sldId id="262" r:id="rId14"/>
    <p:sldId id="265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47474"/>
    <a:srgbClr val="F16122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0C7A9-C120-4835-A799-452E5F296451}" v="6" dt="2023-04-19T04:24:30.918"/>
    <p1510:client id="{FC5DB8FE-C7FB-4730-973B-F837B9633970}" v="1" dt="2023-04-19T04:11:04.3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5307509c-3a6e-47da-b024-dc6909734887" providerId="ADAL" clId="{FC5DB8FE-C7FB-4730-973B-F837B9633970}"/>
    <pc:docChg chg="undo custSel delSld modSld">
      <pc:chgData name="Chinmay Samak" userId="5307509c-3a6e-47da-b024-dc6909734887" providerId="ADAL" clId="{FC5DB8FE-C7FB-4730-973B-F837B9633970}" dt="2023-04-19T04:09:20.919" v="2" actId="34135"/>
      <pc:docMkLst>
        <pc:docMk/>
      </pc:docMkLst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1136984561" sldId="258"/>
        </pc:sldMkLst>
      </pc:sldChg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2461992518" sldId="260"/>
        </pc:sldMkLst>
      </pc:sldChg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515177908" sldId="264"/>
        </pc:sldMkLst>
      </pc:sldChg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366916025" sldId="267"/>
        </pc:sldMkLst>
      </pc:sldChg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2160869023" sldId="269"/>
        </pc:sldMkLst>
      </pc:sldChg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1704040647" sldId="273"/>
        </pc:sldMkLst>
      </pc:sldChg>
      <pc:sldChg chg="modSp mod">
        <pc:chgData name="Chinmay Samak" userId="5307509c-3a6e-47da-b024-dc6909734887" providerId="ADAL" clId="{FC5DB8FE-C7FB-4730-973B-F837B9633970}" dt="2023-04-19T04:09:20.919" v="2" actId="34135"/>
        <pc:sldMkLst>
          <pc:docMk/>
          <pc:sldMk cId="554210001" sldId="278"/>
        </pc:sldMkLst>
        <pc:picChg chg="mod">
          <ac:chgData name="Chinmay Samak" userId="5307509c-3a6e-47da-b024-dc6909734887" providerId="ADAL" clId="{FC5DB8FE-C7FB-4730-973B-F837B9633970}" dt="2023-04-19T04:09:20.919" v="2" actId="34135"/>
          <ac:picMkLst>
            <pc:docMk/>
            <pc:sldMk cId="554210001" sldId="278"/>
            <ac:picMk id="9" creationId="{516E16AF-2695-F0D0-9768-087C3B4E1EAE}"/>
          </ac:picMkLst>
        </pc:picChg>
      </pc:sldChg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1504345335" sldId="279"/>
        </pc:sldMkLst>
      </pc:sldChg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355955633" sldId="281"/>
        </pc:sldMkLst>
      </pc:sldChg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388332465" sldId="282"/>
        </pc:sldMkLst>
      </pc:sldChg>
      <pc:sldChg chg="del">
        <pc:chgData name="Chinmay Samak" userId="5307509c-3a6e-47da-b024-dc6909734887" providerId="ADAL" clId="{FC5DB8FE-C7FB-4730-973B-F837B9633970}" dt="2023-04-19T04:01:56.896" v="0" actId="47"/>
        <pc:sldMkLst>
          <pc:docMk/>
          <pc:sldMk cId="2416596210" sldId="28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April 19,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April 19,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github.com/Tinker-Twins/Autonomy-Science-And-Systems/tree/main/Capstone%20Projec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  <a:p>
            <a:r>
              <a:rPr lang="en-IN" sz="2400" dirty="0"/>
              <a:t>Review Presentation 3</a:t>
            </a:r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ROS 2 TurtleBot3 URDF size</a:t>
            </a:r>
          </a:p>
          <a:p>
            <a:r>
              <a:rPr lang="en-IN" dirty="0"/>
              <a:t>ROS 2 DDS communication framework</a:t>
            </a:r>
          </a:p>
          <a:p>
            <a:pPr lvl="1"/>
            <a:r>
              <a:rPr lang="en-IN" dirty="0"/>
              <a:t>Domain ID not robust to network traffic fluctuations</a:t>
            </a:r>
          </a:p>
          <a:p>
            <a:pPr lvl="1"/>
            <a:r>
              <a:rPr lang="en-IN" dirty="0"/>
              <a:t>Topics not discoverable over network</a:t>
            </a:r>
          </a:p>
          <a:p>
            <a:pPr lvl="1"/>
            <a:r>
              <a:rPr lang="en-IN" dirty="0"/>
              <a:t>Conflicting QoS profiles for sensors and actuators</a:t>
            </a:r>
          </a:p>
          <a:p>
            <a:r>
              <a:rPr lang="en-IN" dirty="0"/>
              <a:t>Unavailable ROS 2 packages and lack of resources</a:t>
            </a:r>
          </a:p>
          <a:p>
            <a:r>
              <a:rPr lang="en-IN" dirty="0"/>
              <a:t>Gazebo world and texture setup for ROS 2</a:t>
            </a:r>
          </a:p>
          <a:p>
            <a:r>
              <a:rPr lang="en-IN" dirty="0"/>
              <a:t>Gazebo residual errors and crashes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8C624-8727-1507-79BC-7C8353BE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92" y="2308589"/>
            <a:ext cx="5843220" cy="3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54A45E-4022-5A30-FA41-6BA6562D8A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13" y="3894667"/>
            <a:ext cx="8135708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3312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5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Primary 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 development: Chinmay</a:t>
            </a:r>
          </a:p>
          <a:p>
            <a:r>
              <a:rPr lang="en-IN" dirty="0"/>
              <a:t>Simulation setup: Chinmay</a:t>
            </a:r>
          </a:p>
          <a:p>
            <a:r>
              <a:rPr lang="en-IN" dirty="0"/>
              <a:t>Simulation deployment: Tanmay</a:t>
            </a:r>
          </a:p>
          <a:p>
            <a:r>
              <a:rPr lang="en-IN" dirty="0"/>
              <a:t>Real-world deployment: Tanmay</a:t>
            </a:r>
          </a:p>
          <a:p>
            <a:r>
              <a:rPr lang="en-IN" dirty="0"/>
              <a:t>Git repository management: Chinmay</a:t>
            </a:r>
          </a:p>
          <a:p>
            <a:r>
              <a:rPr lang="en-IN" dirty="0"/>
              <a:t>Documentation: Tanmay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i="1" u="sng" dirty="0"/>
              <a:t>Note</a:t>
            </a:r>
            <a:r>
              <a:rPr lang="en-IN" b="1" i="1" dirty="0"/>
              <a:t>: </a:t>
            </a:r>
            <a:r>
              <a:rPr lang="en-IN" i="1" dirty="0"/>
              <a:t>Responsibility does not indicate contribution. Both members contributed equally to this project and have no conflict of interest to declare.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2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. Making and Using AprilTags - TagSLAM">
            <a:extLst>
              <a:ext uri="{FF2B5EF4-FFF2-40B4-BE49-F238E27FC236}">
                <a16:creationId xmlns:a16="http://schemas.microsoft.com/office/drawing/2014/main" id="{138CA458-2678-953E-2580-EDB349C76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63" y="1057431"/>
            <a:ext cx="180890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91535" y="2988671"/>
            <a:ext cx="3806685" cy="3049213"/>
          </a:xfrm>
          <a:prstGeom prst="rect">
            <a:avLst/>
          </a:prstGeom>
        </p:spPr>
      </p:pic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DC52BF51-2BE3-2D80-78B9-1A76EAA629DA}"/>
              </a:ext>
            </a:extLst>
          </p:cNvPr>
          <p:cNvSpPr/>
          <p:nvPr/>
        </p:nvSpPr>
        <p:spPr>
          <a:xfrm>
            <a:off x="8381426" y="2042157"/>
            <a:ext cx="2826902" cy="1416778"/>
          </a:xfrm>
          <a:prstGeom prst="flowChartMerg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Framework: </a:t>
            </a:r>
            <a:r>
              <a:rPr lang="en-IN" dirty="0"/>
              <a:t>ROS 2</a:t>
            </a:r>
          </a:p>
          <a:p>
            <a:r>
              <a:rPr lang="en-IN" b="1" dirty="0"/>
              <a:t>Robot: </a:t>
            </a:r>
            <a:r>
              <a:rPr lang="en-IN" dirty="0"/>
              <a:t>TurtleBot3</a:t>
            </a:r>
          </a:p>
          <a:p>
            <a:r>
              <a:rPr lang="en-IN" b="1" dirty="0"/>
              <a:t>Sensors: </a:t>
            </a:r>
            <a:r>
              <a:rPr lang="en-IN" dirty="0"/>
              <a:t>Camera (compressed/uncompressed | 320x240 </a:t>
            </a:r>
            <a:r>
              <a:rPr lang="en-IN" dirty="0" err="1"/>
              <a:t>px</a:t>
            </a:r>
            <a:r>
              <a:rPr lang="en-IN" dirty="0"/>
              <a:t>)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US" dirty="0">
                <a:solidFill>
                  <a:srgbClr val="747474"/>
                </a:solidFill>
              </a:rPr>
              <a:t>Configure &amp; run </a:t>
            </a:r>
            <a:r>
              <a:rPr lang="en-US" dirty="0" err="1">
                <a:solidFill>
                  <a:srgbClr val="FF0000"/>
                </a:solidFill>
              </a:rPr>
              <a:t>AprilTag</a:t>
            </a:r>
            <a:r>
              <a:rPr lang="en-US" dirty="0">
                <a:solidFill>
                  <a:srgbClr val="FF0000"/>
                </a:solidFill>
              </a:rPr>
              <a:t> detection</a:t>
            </a:r>
            <a:r>
              <a:rPr lang="en-US" dirty="0">
                <a:solidFill>
                  <a:srgbClr val="747474"/>
                </a:solidFill>
              </a:rPr>
              <a:t> on incoming image</a:t>
            </a:r>
            <a:endParaRPr lang="en-IN" dirty="0">
              <a:solidFill>
                <a:srgbClr val="747474"/>
              </a:solidFill>
            </a:endParaRPr>
          </a:p>
          <a:p>
            <a:pPr lvl="1"/>
            <a:r>
              <a:rPr lang="en-US" dirty="0">
                <a:solidFill>
                  <a:srgbClr val="747474"/>
                </a:solidFill>
              </a:rPr>
              <a:t>Estimate 6D metric pose of marker </a:t>
            </a:r>
            <a:r>
              <a:rPr lang="en-US" dirty="0" err="1">
                <a:solidFill>
                  <a:srgbClr val="747474"/>
                </a:solidFill>
              </a:rPr>
              <a:t>w.r.t.</a:t>
            </a:r>
            <a:r>
              <a:rPr lang="en-US" dirty="0">
                <a:solidFill>
                  <a:srgbClr val="747474"/>
                </a:solidFill>
              </a:rPr>
              <a:t> robot’s camera (</a:t>
            </a:r>
            <a:r>
              <a:rPr lang="en-US" dirty="0" err="1">
                <a:solidFill>
                  <a:srgbClr val="747474"/>
                </a:solidFill>
              </a:rPr>
              <a:t>intrinsics</a:t>
            </a:r>
            <a:r>
              <a:rPr lang="en-US" dirty="0">
                <a:solidFill>
                  <a:srgbClr val="747474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747474"/>
                </a:solidFill>
              </a:rPr>
              <a:t>Apply static transform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base_link</a:t>
            </a:r>
            <a:r>
              <a:rPr lang="en-US" dirty="0">
                <a:solidFill>
                  <a:srgbClr val="747474"/>
                </a:solidFill>
              </a:rPr>
              <a:t> to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camera</a:t>
            </a:r>
          </a:p>
          <a:p>
            <a:pPr lvl="1"/>
            <a:r>
              <a:rPr lang="en-US" dirty="0">
                <a:solidFill>
                  <a:srgbClr val="747474"/>
                </a:solidFill>
              </a:rPr>
              <a:t>Operate on lateral (-x) &amp; longitudinal (z) deviation from marker</a:t>
            </a:r>
          </a:p>
          <a:p>
            <a:pPr lvl="1"/>
            <a:r>
              <a:rPr lang="en-US" dirty="0"/>
              <a:t>Stop if too close</a:t>
            </a:r>
            <a:endParaRPr lang="en-IN" dirty="0">
              <a:solidFill>
                <a:srgbClr val="747474"/>
              </a:solidFill>
            </a:endParaRPr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dirty="0"/>
              <a:t>Safety mechanisms and bounds (actuation limits)</a:t>
            </a:r>
          </a:p>
          <a:p>
            <a:r>
              <a:rPr lang="en-IN" b="1" dirty="0"/>
              <a:t>Codebase: </a:t>
            </a:r>
            <a:r>
              <a:rPr lang="en-IN" dirty="0">
                <a:hlinkClick r:id="rId4"/>
              </a:rPr>
              <a:t>GitHub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/>
              <p:nvPr/>
            </p:nvSpPr>
            <p:spPr>
              <a:xfrm>
                <a:off x="9173489" y="1694832"/>
                <a:ext cx="1242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F0B7-B75C-5832-4BB6-7002C4FD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489" y="1694832"/>
                <a:ext cx="1242776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  <p:pic>
        <p:nvPicPr>
          <p:cNvPr id="3" name="apriltag_tracking_sim">
            <a:hlinkClick r:id="" action="ppaction://media"/>
            <a:extLst>
              <a:ext uri="{FF2B5EF4-FFF2-40B4-BE49-F238E27FC236}">
                <a16:creationId xmlns:a16="http://schemas.microsoft.com/office/drawing/2014/main" id="{33AEA0AF-4D5F-A732-86F5-62D85C2AB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7" y="15716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9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priltag_tracking_real_robot">
            <a:hlinkClick r:id="" action="ppaction://media"/>
            <a:extLst>
              <a:ext uri="{FF2B5EF4-FFF2-40B4-BE49-F238E27FC236}">
                <a16:creationId xmlns:a16="http://schemas.microsoft.com/office/drawing/2014/main" id="{516E16AF-2695-F0D0-9768-087C3B4E1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062" y="2450333"/>
            <a:ext cx="5396992" cy="3035808"/>
          </a:xfrm>
          <a:prstGeom prst="rect">
            <a:avLst/>
          </a:prstGeom>
        </p:spPr>
      </p:pic>
      <p:pic>
        <p:nvPicPr>
          <p:cNvPr id="6" name="apriltag_tracking_real_rviz">
            <a:hlinkClick r:id="" action="ppaction://media"/>
            <a:extLst>
              <a:ext uri="{FF2B5EF4-FFF2-40B4-BE49-F238E27FC236}">
                <a16:creationId xmlns:a16="http://schemas.microsoft.com/office/drawing/2014/main" id="{93A594BF-46BC-4BCF-5E3A-9DBEB78028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675" y="2450333"/>
            <a:ext cx="5396992" cy="3035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Robot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Remote PC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19,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Progress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  <a:p>
            <a:r>
              <a:rPr lang="en-IN" dirty="0"/>
              <a:t>Calibration and optimization for final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19,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3FDC94B-7B1C-2A51-3B6F-8DB1F7018E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1809750"/>
            <a:ext cx="360000" cy="3600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95648F95-4761-B9F7-A3B2-CF11AA7DC6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573" y="2212673"/>
            <a:ext cx="360000" cy="360000"/>
          </a:xfrm>
          <a:prstGeom prst="rect">
            <a:avLst/>
          </a:prstGeom>
        </p:spPr>
      </p:pic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34AFF549-09B2-6F0A-3642-4D675DF485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2642779"/>
            <a:ext cx="360000" cy="360000"/>
          </a:xfrm>
          <a:prstGeom prst="rect">
            <a:avLst/>
          </a:prstGeom>
        </p:spPr>
      </p:pic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B8EA799A-76FF-B778-97F3-EFA5709933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573" y="3030852"/>
            <a:ext cx="360000" cy="360000"/>
          </a:xfrm>
          <a:prstGeom prst="rect">
            <a:avLst/>
          </a:prstGeom>
        </p:spPr>
      </p:pic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93F84EE4-F72E-5E60-09AA-6E722730D7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0346" y="3429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Props1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b307200f-adf2-4dbb-94fd-dcc73869c24f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681e0752-7327-43ef-af71-087853e23a2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350</Words>
  <Application>Microsoft Office PowerPoint</Application>
  <PresentationFormat>Widescreen</PresentationFormat>
  <Paragraphs>87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Cambria Math</vt:lpstr>
      <vt:lpstr>Consolas</vt:lpstr>
      <vt:lpstr>Trebuchet MS</vt:lpstr>
      <vt:lpstr>Wingdings 2</vt:lpstr>
      <vt:lpstr>Wingdings 3</vt:lpstr>
      <vt:lpstr>ARMLab CU-ICAR</vt:lpstr>
      <vt:lpstr>AuE-8230 Autonomy: Science and Systems</vt:lpstr>
      <vt:lpstr>Project Tasks</vt:lpstr>
      <vt:lpstr>Project Timeline</vt:lpstr>
      <vt:lpstr>Task 5</vt:lpstr>
      <vt:lpstr>Primary Responsibility Assignment</vt:lpstr>
      <vt:lpstr>Approach</vt:lpstr>
      <vt:lpstr>Simulation Results</vt:lpstr>
      <vt:lpstr>Real-World Results</vt:lpstr>
      <vt:lpstr>Progress and Next Steps</vt:lpstr>
      <vt:lpstr>Challenges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Tanmay Samak;Chinmay Samak</dc:creator>
  <cp:lastModifiedBy>Chinmay Samak</cp:lastModifiedBy>
  <cp:revision>70</cp:revision>
  <dcterms:created xsi:type="dcterms:W3CDTF">2020-04-29T07:35:04Z</dcterms:created>
  <dcterms:modified xsi:type="dcterms:W3CDTF">2023-04-19T04:24:33Z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